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phie Maloney" initials="SM" lastIdx="1" clrIdx="0"/>
  <p:cmAuthor id="1" name="Alix Boyes" initials="AB" lastIdx="5"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C9330"/>
    <a:srgbClr val="7EC246"/>
    <a:srgbClr val="3CB668"/>
    <a:srgbClr val="2A7F49"/>
    <a:srgbClr val="369D5C"/>
    <a:srgbClr val="9BD19A"/>
    <a:srgbClr val="76D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A7F49"/>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31/05/2016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pic>
        <p:nvPicPr>
          <p:cNvPr id="5" name="Picture 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388"/>
          </a:xfrm>
          <a:prstGeom prst="rect">
            <a:avLst/>
          </a:prstGeom>
        </p:spPr>
      </p:pic>
      <p:sp>
        <p:nvSpPr>
          <p:cNvPr id="6" name="Rectangle 5"/>
          <p:cNvSpPr/>
          <p:nvPr userDrawn="1"/>
        </p:nvSpPr>
        <p:spPr>
          <a:xfrm>
            <a:off x="8244408" y="5759678"/>
            <a:ext cx="718466" cy="261610"/>
          </a:xfrm>
          <a:prstGeom prst="rect">
            <a:avLst/>
          </a:prstGeom>
        </p:spPr>
        <p:txBody>
          <a:bodyPr wrap="none">
            <a:spAutoFit/>
          </a:bodyPr>
          <a:lstStyle/>
          <a:p>
            <a:r>
              <a:rPr lang="en-GB" sz="1100" b="1" dirty="0" smtClean="0">
                <a:solidFill>
                  <a:srgbClr val="5C9330"/>
                </a:solidFill>
                <a:latin typeface="Arial" panose="020B0604020202020204" pitchFamily="34" charset="0"/>
                <a:cs typeface="Arial" panose="020B0604020202020204" pitchFamily="34" charset="0"/>
              </a:rPr>
              <a:t>H072/02</a:t>
            </a: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5C9330"/>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8" name="TextBox 7"/>
          <p:cNvSpPr txBox="1"/>
          <p:nvPr/>
        </p:nvSpPr>
        <p:spPr>
          <a:xfrm>
            <a:off x="323528" y="35010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475928" y="3653408"/>
            <a:ext cx="3600400" cy="492443"/>
          </a:xfrm>
          <a:prstGeom prst="rect">
            <a:avLst/>
          </a:prstGeom>
          <a:noFill/>
        </p:spPr>
        <p:txBody>
          <a:bodyPr wrap="square" rtlCol="0">
            <a:spAutoFit/>
          </a:bodyPr>
          <a:lstStyle/>
          <a:p>
            <a:r>
              <a:rPr lang="en-GB" sz="2600" b="1" smtClean="0">
                <a:solidFill>
                  <a:schemeClr val="bg1"/>
                </a:solidFill>
                <a:latin typeface="Arial" panose="020B0604020202020204" pitchFamily="34" charset="0"/>
                <a:cs typeface="Arial" panose="020B0604020202020204" pitchFamily="34" charset="0"/>
              </a:rPr>
              <a:t>H470 </a:t>
            </a:r>
            <a:r>
              <a:rPr lang="en-GB" sz="2600" b="1" dirty="0" smtClean="0">
                <a:solidFill>
                  <a:schemeClr val="bg1"/>
                </a:solidFill>
                <a:latin typeface="Arial" panose="020B0604020202020204" pitchFamily="34" charset="0"/>
                <a:cs typeface="Arial" panose="020B0604020202020204" pitchFamily="34" charset="0"/>
              </a:rPr>
              <a:t>Topic Title</a:t>
            </a:r>
            <a:endParaRPr lang="en-GB" sz="2600" b="1" dirty="0">
              <a:solidFill>
                <a:schemeClr val="bg1"/>
              </a:solidFill>
              <a:latin typeface="Arial" panose="020B0604020202020204" pitchFamily="34" charset="0"/>
              <a:cs typeface="Arial" panose="020B0604020202020204" pitchFamily="34"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9037"/>
          </a:xfrm>
        </p:spPr>
      </p:pic>
      <p:sp>
        <p:nvSpPr>
          <p:cNvPr id="9" name="TextBox 9"/>
          <p:cNvSpPr txBox="1"/>
          <p:nvPr/>
        </p:nvSpPr>
        <p:spPr>
          <a:xfrm>
            <a:off x="475928" y="3547175"/>
            <a:ext cx="3600400" cy="129266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600" b="1" dirty="0" smtClean="0">
                <a:solidFill>
                  <a:schemeClr val="bg1"/>
                </a:solidFill>
                <a:latin typeface="Arial" panose="020B0604020202020204" pitchFamily="34" charset="0"/>
                <a:cs typeface="Arial" panose="020B0604020202020204" pitchFamily="34" charset="0"/>
              </a:rPr>
              <a:t>H072/02</a:t>
            </a:r>
          </a:p>
          <a:p>
            <a:r>
              <a:rPr lang="en-GB" sz="2600" b="1" dirty="0">
                <a:solidFill>
                  <a:schemeClr val="bg1"/>
                </a:solidFill>
                <a:latin typeface="Arial" panose="020B0604020202020204" pitchFamily="34" charset="0"/>
                <a:cs typeface="Arial" panose="020B0604020202020204" pitchFamily="34" charset="0"/>
              </a:rPr>
              <a:t>Drama and prose post-1900 </a:t>
            </a: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through the H072/2 OCR AS English Literature exam paper.  Our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of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a:t>
            </a:r>
            <a:r>
              <a:rPr lang="en-GB" sz="1400" dirty="0" smtClean="0"/>
              <a:t>percentage weighting </a:t>
            </a:r>
            <a:r>
              <a:rPr lang="en-GB" sz="1400" dirty="0"/>
              <a:t>of </a:t>
            </a:r>
            <a:r>
              <a:rPr lang="en-GB" sz="1400" dirty="0" smtClean="0"/>
              <a:t>each assessment objective attributed </a:t>
            </a:r>
          </a:p>
          <a:p>
            <a:pPr marL="0" indent="0">
              <a:buNone/>
            </a:pPr>
            <a:r>
              <a:rPr lang="en-GB" sz="1400" dirty="0" smtClean="0"/>
              <a:t>to each question.</a:t>
            </a:r>
          </a:p>
          <a:p>
            <a:pPr marL="0" indent="0">
              <a:buNone/>
            </a:pPr>
            <a:endParaRPr lang="en-GB" sz="1400" dirty="0"/>
          </a:p>
          <a:p>
            <a:pPr marL="0" indent="0">
              <a:buNone/>
            </a:pPr>
            <a:endParaRPr lang="en-GB" sz="1400" dirty="0"/>
          </a:p>
        </p:txBody>
      </p:sp>
      <p:sp>
        <p:nvSpPr>
          <p:cNvPr id="4" name="Rounded Rectangle 3"/>
          <p:cNvSpPr/>
          <p:nvPr/>
        </p:nvSpPr>
        <p:spPr>
          <a:xfrm>
            <a:off x="7122827" y="2790947"/>
            <a:ext cx="1913669"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E.g. “This will always be a comparison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6364267" y="3339570"/>
            <a:ext cx="792089" cy="30545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122826" y="4937116"/>
            <a:ext cx="1913669"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E.g. AO3 (35%)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H="1" flipV="1">
            <a:off x="6330739" y="4778334"/>
            <a:ext cx="792088" cy="41602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3846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356" y="480276"/>
            <a:ext cx="8229600" cy="5649491"/>
          </a:xfrm>
        </p:spPr>
        <p:txBody>
          <a:bodyPr>
            <a:normAutofit fontScale="92500" lnSpcReduction="10000"/>
          </a:bodyPr>
          <a:lstStyle/>
          <a:p>
            <a:pPr marL="0" indent="0" algn="ctr">
              <a:buNone/>
            </a:pPr>
            <a:r>
              <a:rPr lang="en-GB" sz="1500" b="1" dirty="0"/>
              <a:t>Section </a:t>
            </a:r>
            <a:r>
              <a:rPr lang="en-GB" sz="1500" b="1" dirty="0" smtClean="0"/>
              <a:t>1</a:t>
            </a:r>
            <a:endParaRPr lang="en-GB" sz="1500" b="1" dirty="0"/>
          </a:p>
          <a:p>
            <a:pPr marL="0" indent="0" algn="ctr">
              <a:buNone/>
            </a:pPr>
            <a:r>
              <a:rPr lang="en-GB" sz="1500" b="1" dirty="0" smtClean="0"/>
              <a:t>Drama post-1900</a:t>
            </a:r>
          </a:p>
          <a:p>
            <a:pPr marL="0" indent="0" algn="ctr">
              <a:buNone/>
            </a:pPr>
            <a:endParaRPr lang="en-GB" sz="1400" b="1" dirty="0" smtClean="0"/>
          </a:p>
          <a:p>
            <a:pPr marL="0" indent="0" algn="ctr">
              <a:buNone/>
            </a:pPr>
            <a:r>
              <a:rPr lang="en-US" sz="1400" dirty="0" smtClean="0"/>
              <a:t>Answer </a:t>
            </a:r>
            <a:r>
              <a:rPr lang="en-US" sz="1400" b="1" dirty="0"/>
              <a:t>one</a:t>
            </a:r>
            <a:r>
              <a:rPr lang="en-US" sz="1400" dirty="0"/>
              <a:t> question from this section. You should spend 45 minutes on this section</a:t>
            </a:r>
            <a:r>
              <a:rPr lang="en-US" sz="1400" dirty="0" smtClean="0"/>
              <a:t>.</a:t>
            </a:r>
          </a:p>
          <a:p>
            <a:pPr marL="0" indent="0" algn="ctr">
              <a:buNone/>
            </a:pPr>
            <a:endParaRPr lang="en-GB" sz="1400" b="1" dirty="0"/>
          </a:p>
          <a:p>
            <a:pPr marL="0" indent="0">
              <a:buNone/>
            </a:pPr>
            <a:r>
              <a:rPr lang="en-US" sz="1400" b="1" dirty="0"/>
              <a:t>1 Noel Coward: Private Lives </a:t>
            </a:r>
            <a:endParaRPr lang="en-US" sz="1400" b="1" dirty="0" smtClean="0"/>
          </a:p>
          <a:p>
            <a:pPr marL="0" indent="0">
              <a:buNone/>
            </a:pPr>
            <a:endParaRPr lang="en-US" sz="1400" dirty="0"/>
          </a:p>
          <a:p>
            <a:pPr marL="0" indent="0">
              <a:buNone/>
            </a:pPr>
            <a:r>
              <a:rPr lang="en-US" sz="1400" b="1" dirty="0" smtClean="0"/>
              <a:t>Either </a:t>
            </a:r>
          </a:p>
          <a:p>
            <a:pPr marL="0" indent="0">
              <a:buNone/>
            </a:pPr>
            <a:endParaRPr lang="en-US" sz="1400" dirty="0"/>
          </a:p>
          <a:p>
            <a:pPr marL="0" indent="0">
              <a:buNone/>
            </a:pPr>
            <a:r>
              <a:rPr lang="en-US" sz="1400" b="1" dirty="0" smtClean="0"/>
              <a:t>(</a:t>
            </a:r>
            <a:r>
              <a:rPr lang="en-US" sz="1400" b="1" dirty="0"/>
              <a:t>a)</a:t>
            </a:r>
            <a:r>
              <a:rPr lang="en-US" sz="1400" dirty="0"/>
              <a:t> ‘Beneath the </a:t>
            </a:r>
            <a:r>
              <a:rPr lang="en-US" sz="1400" dirty="0" err="1"/>
              <a:t>humour</a:t>
            </a:r>
            <a:r>
              <a:rPr lang="en-US" sz="1400" dirty="0"/>
              <a:t>, Private Lives shows how hard it is to make relationships work.’ </a:t>
            </a:r>
            <a:endParaRPr lang="en-US" sz="1400" dirty="0" smtClean="0"/>
          </a:p>
          <a:p>
            <a:pPr marL="0" indent="0">
              <a:buNone/>
            </a:pPr>
            <a:endParaRPr lang="en-US" sz="1400" dirty="0"/>
          </a:p>
          <a:p>
            <a:pPr marL="0" indent="0">
              <a:buNone/>
            </a:pPr>
            <a:r>
              <a:rPr lang="en-US" sz="1400" dirty="0" smtClean="0"/>
              <a:t>How </a:t>
            </a:r>
            <a:r>
              <a:rPr lang="en-US" sz="1400" dirty="0"/>
              <a:t>far and in what ways do you agree with this view? </a:t>
            </a:r>
            <a:r>
              <a:rPr lang="en-US" sz="1400" dirty="0" smtClean="0"/>
              <a:t>				</a:t>
            </a:r>
            <a:r>
              <a:rPr lang="en-US" sz="1400" b="1" dirty="0" smtClean="0"/>
              <a:t>[</a:t>
            </a:r>
            <a:r>
              <a:rPr lang="en-US" sz="1400" b="1" dirty="0"/>
              <a:t>30] </a:t>
            </a:r>
            <a:endParaRPr lang="en-US" sz="1400" b="1" dirty="0" smtClean="0"/>
          </a:p>
          <a:p>
            <a:pPr marL="0" indent="0">
              <a:buNone/>
            </a:pPr>
            <a:endParaRPr lang="en-US" sz="1400" b="1" dirty="0"/>
          </a:p>
          <a:p>
            <a:pPr marL="0" indent="0">
              <a:buNone/>
            </a:pPr>
            <a:r>
              <a:rPr lang="en-US" sz="1400" b="1" dirty="0" smtClean="0"/>
              <a:t>Or </a:t>
            </a:r>
          </a:p>
          <a:p>
            <a:pPr marL="0" indent="0">
              <a:buNone/>
            </a:pPr>
            <a:endParaRPr lang="en-US" sz="1400" dirty="0"/>
          </a:p>
          <a:p>
            <a:pPr marL="0" indent="0">
              <a:buNone/>
            </a:pPr>
            <a:r>
              <a:rPr lang="en-US" sz="1400" b="1" dirty="0" smtClean="0"/>
              <a:t>(</a:t>
            </a:r>
            <a:r>
              <a:rPr lang="en-US" sz="1400" b="1" dirty="0"/>
              <a:t>b) </a:t>
            </a:r>
            <a:r>
              <a:rPr lang="en-US" sz="1400" dirty="0"/>
              <a:t>‘The younger couple are more than just victims.’ </a:t>
            </a:r>
            <a:endParaRPr lang="en-US" sz="1400" dirty="0" smtClean="0"/>
          </a:p>
          <a:p>
            <a:pPr marL="0" indent="0">
              <a:buNone/>
            </a:pPr>
            <a:endParaRPr lang="en-US" sz="1400" dirty="0"/>
          </a:p>
          <a:p>
            <a:pPr marL="0" indent="0">
              <a:buNone/>
            </a:pPr>
            <a:r>
              <a:rPr lang="en-US" sz="1400" dirty="0" smtClean="0"/>
              <a:t>In </a:t>
            </a:r>
            <a:r>
              <a:rPr lang="en-US" sz="1400" dirty="0"/>
              <a:t>the light of this comment, discuss </a:t>
            </a:r>
            <a:r>
              <a:rPr lang="en-US" sz="1400" dirty="0">
                <a:solidFill>
                  <a:srgbClr val="FFC000"/>
                </a:solidFill>
              </a:rPr>
              <a:t>the roles of Victor and Sybil in Private Lives</a:t>
            </a:r>
            <a:r>
              <a:rPr lang="en-US" sz="1400" dirty="0"/>
              <a:t>. </a:t>
            </a:r>
            <a:r>
              <a:rPr lang="en-US" sz="1400" dirty="0" smtClean="0"/>
              <a:t>		</a:t>
            </a:r>
            <a:r>
              <a:rPr lang="en-US" sz="1400" b="1" dirty="0" smtClean="0"/>
              <a:t>[</a:t>
            </a:r>
            <a:r>
              <a:rPr lang="en-US" sz="1400" b="1" dirty="0"/>
              <a:t>30]</a:t>
            </a:r>
            <a:endParaRPr lang="en-GB" sz="1400" b="1" dirty="0"/>
          </a:p>
          <a:p>
            <a:pPr marL="0" indent="0">
              <a:buNone/>
            </a:pPr>
            <a:endParaRPr lang="en-GB" sz="1400" b="1" dirty="0" smtClean="0"/>
          </a:p>
          <a:p>
            <a:pPr marL="0" indent="0">
              <a:buNone/>
            </a:pPr>
            <a:endParaRPr lang="en-GB" sz="1400" b="1" dirty="0"/>
          </a:p>
          <a:p>
            <a:pPr marL="0" indent="0">
              <a:buNone/>
            </a:pPr>
            <a:endParaRPr lang="en-GB" sz="1400" b="1" dirty="0" smtClean="0"/>
          </a:p>
          <a:p>
            <a:pPr marL="0" indent="0">
              <a:buNone/>
            </a:pPr>
            <a:endParaRPr lang="en-GB" sz="1400" b="1" dirty="0"/>
          </a:p>
          <a:p>
            <a:pPr marL="0" indent="0">
              <a:buNone/>
            </a:pPr>
            <a:endParaRPr lang="en-GB" sz="1400" b="1" dirty="0" smtClean="0"/>
          </a:p>
          <a:p>
            <a:pPr marL="0" indent="0">
              <a:buNone/>
            </a:pPr>
            <a:r>
              <a:rPr lang="en-GB" sz="1400" b="1" dirty="0" smtClean="0"/>
              <a:t>						</a:t>
            </a:r>
            <a:endParaRPr lang="en-GB" sz="1400" dirty="0"/>
          </a:p>
        </p:txBody>
      </p:sp>
      <p:sp>
        <p:nvSpPr>
          <p:cNvPr id="31" name="Rounded Rectangle 30"/>
          <p:cNvSpPr/>
          <p:nvPr/>
        </p:nvSpPr>
        <p:spPr>
          <a:xfrm>
            <a:off x="5281286" y="3212978"/>
            <a:ext cx="3151971"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000" dirty="0">
                <a:latin typeface="Arial" panose="020B0604020202020204" pitchFamily="34" charset="0"/>
                <a:cs typeface="Arial" panose="020B0604020202020204" pitchFamily="34" charset="0"/>
              </a:rPr>
              <a:t>The instructions underneath the proposition will remain similar and comparable to those in the SAMs, and the propositions and content will vary. </a:t>
            </a:r>
            <a:r>
              <a:rPr lang="en-US" sz="1000" dirty="0" smtClean="0">
                <a:latin typeface="Arial" panose="020B0604020202020204" pitchFamily="34" charset="0"/>
                <a:cs typeface="Arial" panose="020B0604020202020204" pitchFamily="34" charset="0"/>
              </a:rPr>
              <a:t>For example: </a:t>
            </a:r>
            <a:r>
              <a:rPr lang="en-GB" sz="1000" dirty="0" smtClean="0">
                <a:latin typeface="Arial" panose="020B0604020202020204" pitchFamily="34" charset="0"/>
                <a:cs typeface="Arial" panose="020B0604020202020204" pitchFamily="34" charset="0"/>
              </a:rPr>
              <a:t>‘How far and in what ways do you agree </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with this view’ or ‘In the light of this comment, discuss/consider/explore….’</a:t>
            </a:r>
            <a:endParaRPr lang="en-GB" sz="1000" dirty="0">
              <a:latin typeface="Arial" panose="020B0604020202020204" pitchFamily="34" charset="0"/>
              <a:cs typeface="Arial" panose="020B0604020202020204" pitchFamily="34" charset="0"/>
            </a:endParaRPr>
          </a:p>
        </p:txBody>
      </p:sp>
      <p:cxnSp>
        <p:nvCxnSpPr>
          <p:cNvPr id="34" name="Straight Arrow Connector 33"/>
          <p:cNvCxnSpPr/>
          <p:nvPr/>
        </p:nvCxnSpPr>
        <p:spPr>
          <a:xfrm flipH="1">
            <a:off x="3518518" y="1965371"/>
            <a:ext cx="3338753" cy="4644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5866886" y="4509120"/>
            <a:ext cx="1941926" cy="1168858"/>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Assessment Objective weightings for this question:</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AO1: 30%</a:t>
            </a:r>
          </a:p>
          <a:p>
            <a:r>
              <a:rPr lang="en-GB" sz="1000" dirty="0" smtClean="0">
                <a:latin typeface="Arial" panose="020B0604020202020204" pitchFamily="34" charset="0"/>
                <a:cs typeface="Arial" panose="020B0604020202020204" pitchFamily="34" charset="0"/>
              </a:rPr>
              <a:t>AO3: 30%</a:t>
            </a:r>
          </a:p>
          <a:p>
            <a:r>
              <a:rPr lang="en-GB" sz="1000" dirty="0" smtClean="0">
                <a:latin typeface="Arial" panose="020B0604020202020204" pitchFamily="34" charset="0"/>
                <a:cs typeface="Arial" panose="020B0604020202020204" pitchFamily="34" charset="0"/>
              </a:rPr>
              <a:t>AO2: 20%</a:t>
            </a:r>
          </a:p>
          <a:p>
            <a:r>
              <a:rPr lang="en-GB" sz="1000" dirty="0" smtClean="0">
                <a:latin typeface="Arial" panose="020B0604020202020204" pitchFamily="34" charset="0"/>
                <a:cs typeface="Arial" panose="020B0604020202020204" pitchFamily="34" charset="0"/>
              </a:rPr>
              <a:t>AO5: </a:t>
            </a:r>
            <a:r>
              <a:rPr lang="en-GB" sz="1000" dirty="0">
                <a:latin typeface="Arial" panose="020B0604020202020204" pitchFamily="34" charset="0"/>
                <a:cs typeface="Arial" panose="020B0604020202020204" pitchFamily="34" charset="0"/>
              </a:rPr>
              <a:t>2</a:t>
            </a:r>
            <a:r>
              <a:rPr lang="en-GB"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6876256" y="1674190"/>
            <a:ext cx="2021173" cy="8219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There will always be a proposition at the head of the question and the theme or character focus will change from series to series.</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p:nvPr/>
        </p:nvCxnSpPr>
        <p:spPr>
          <a:xfrm flipH="1" flipV="1">
            <a:off x="2755062" y="1412776"/>
            <a:ext cx="4121194" cy="55259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1" name="Rounded Rectangle 50"/>
          <p:cNvSpPr/>
          <p:nvPr/>
        </p:nvSpPr>
        <p:spPr>
          <a:xfrm>
            <a:off x="6876256" y="1412776"/>
            <a:ext cx="2046544" cy="110519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Students must answer one question from a choice of two on their set text.</a:t>
            </a:r>
          </a:p>
          <a:p>
            <a:r>
              <a:rPr lang="en-GB" sz="1000" dirty="0" smtClean="0">
                <a:latin typeface="Arial" panose="020B0604020202020204" pitchFamily="34" charset="0"/>
                <a:cs typeface="Arial" panose="020B0604020202020204" pitchFamily="34" charset="0"/>
              </a:rPr>
              <a:t>Students have 1 hour and 45 minutes for this paper and are advised to spend 45 minutes on this section.</a:t>
            </a:r>
            <a:endParaRPr lang="en-GB" sz="1000" dirty="0">
              <a:latin typeface="Arial" panose="020B0604020202020204" pitchFamily="34" charset="0"/>
              <a:cs typeface="Arial" panose="020B0604020202020204" pitchFamily="34" charset="0"/>
            </a:endParaRPr>
          </a:p>
        </p:txBody>
      </p:sp>
      <p:cxnSp>
        <p:nvCxnSpPr>
          <p:cNvPr id="53" name="Straight Arrow Connector 52"/>
          <p:cNvCxnSpPr/>
          <p:nvPr/>
        </p:nvCxnSpPr>
        <p:spPr>
          <a:xfrm flipV="1">
            <a:off x="7645650" y="3212978"/>
            <a:ext cx="326324" cy="134260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2627784" y="3166519"/>
            <a:ext cx="2653502" cy="51451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31" idx="1"/>
          </p:cNvCxnSpPr>
          <p:nvPr/>
        </p:nvCxnSpPr>
        <p:spPr>
          <a:xfrm flipH="1">
            <a:off x="2627785" y="3681030"/>
            <a:ext cx="2653501" cy="54005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3475912" y="4949533"/>
            <a:ext cx="2104200" cy="86409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content is variable from series to series – the question may ask about a certain character or characters, theme or critical perspective.</a:t>
            </a:r>
            <a:endParaRPr lang="en-GB" sz="1000" dirty="0">
              <a:latin typeface="Arial" panose="020B0604020202020204" pitchFamily="34" charset="0"/>
              <a:cs typeface="Arial" panose="020B0604020202020204" pitchFamily="34" charset="0"/>
            </a:endParaRPr>
          </a:p>
        </p:txBody>
      </p:sp>
      <p:cxnSp>
        <p:nvCxnSpPr>
          <p:cNvPr id="72" name="Straight Arrow Connector 71"/>
          <p:cNvCxnSpPr>
            <a:stCxn id="71" idx="0"/>
          </p:cNvCxnSpPr>
          <p:nvPr/>
        </p:nvCxnSpPr>
        <p:spPr>
          <a:xfrm flipV="1">
            <a:off x="4528012" y="4437112"/>
            <a:ext cx="0" cy="51242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7702060" y="4437112"/>
            <a:ext cx="197468" cy="12626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97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fade">
                                      <p:cBhvr>
                                        <p:cTn id="26" dur="500"/>
                                        <p:tgtEl>
                                          <p:spTgt spid="65"/>
                                        </p:tgtEl>
                                      </p:cBhvr>
                                    </p:animEffect>
                                  </p:childTnLst>
                                  <p:subTnLst>
                                    <p:set>
                                      <p:cBhvr override="childStyle">
                                        <p:cTn dur="1" fill="hold" display="0" masterRel="nextClick" afterEffect="1"/>
                                        <p:tgtEl>
                                          <p:spTgt spid="65"/>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subTnLst>
                                    <p:set>
                                      <p:cBhvr override="childStyle">
                                        <p:cTn dur="1" fill="hold" display="0" masterRel="nextClick" afterEffect="1"/>
                                        <p:tgtEl>
                                          <p:spTgt spid="71"/>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childTnLst>
                                  <p:subTnLst>
                                    <p:set>
                                      <p:cBhvr override="childStyle">
                                        <p:cTn dur="1" fill="hold" display="0" masterRel="nextClick" afterEffect="1"/>
                                        <p:tgtEl>
                                          <p:spTgt spid="72"/>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subTnLst>
                                    <p:set>
                                      <p:cBhvr override="childStyle">
                                        <p:cTn dur="1" fill="hold" display="0" masterRel="nextClick" afterEffect="1"/>
                                        <p:tgtEl>
                                          <p:spTgt spid="35"/>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subTnLst>
                                    <p:set>
                                      <p:cBhvr override="childStyle">
                                        <p:cTn dur="1" fill="hold" display="0" masterRel="nextClick" afterEffect="1"/>
                                        <p:tgtEl>
                                          <p:spTgt spid="53"/>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47" grpId="0" animBg="1"/>
      <p:bldP spid="51" grpId="0" animBg="1"/>
      <p:bldP spid="7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7578" y="910093"/>
            <a:ext cx="7560840" cy="3539430"/>
          </a:xfrm>
          <a:prstGeom prst="rect">
            <a:avLst/>
          </a:prstGeom>
        </p:spPr>
        <p:txBody>
          <a:bodyPr wrap="square">
            <a:spAutoFit/>
          </a:bodyPr>
          <a:lstStyle/>
          <a:p>
            <a:pPr algn="ctr"/>
            <a:r>
              <a:rPr lang="en-GB" sz="1400" b="1" dirty="0">
                <a:latin typeface="Arial" panose="020B0604020202020204" pitchFamily="34" charset="0"/>
                <a:cs typeface="Arial" panose="020B0604020202020204" pitchFamily="34" charset="0"/>
              </a:rPr>
              <a:t>Section </a:t>
            </a:r>
            <a:r>
              <a:rPr lang="en-GB" sz="1400" b="1" dirty="0" smtClean="0">
                <a:latin typeface="Arial" panose="020B0604020202020204" pitchFamily="34" charset="0"/>
                <a:cs typeface="Arial" panose="020B0604020202020204" pitchFamily="34" charset="0"/>
              </a:rPr>
              <a:t>2 </a:t>
            </a:r>
          </a:p>
          <a:p>
            <a:pPr algn="ctr"/>
            <a:r>
              <a:rPr lang="en-GB" sz="1400" b="1" dirty="0" smtClean="0">
                <a:latin typeface="Arial" panose="020B0604020202020204" pitchFamily="34" charset="0"/>
                <a:cs typeface="Arial" panose="020B0604020202020204" pitchFamily="34" charset="0"/>
              </a:rPr>
              <a:t>Poetry pre-1900</a:t>
            </a:r>
          </a:p>
          <a:p>
            <a:endParaRPr lang="en-GB" sz="1400" b="1" dirty="0" smtClean="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Answer </a:t>
            </a:r>
            <a:r>
              <a:rPr lang="en-US" sz="1400" b="1" dirty="0">
                <a:latin typeface="Arial" panose="020B0604020202020204" pitchFamily="34" charset="0"/>
                <a:cs typeface="Arial" panose="020B0604020202020204" pitchFamily="34" charset="0"/>
              </a:rPr>
              <a:t>one</a:t>
            </a:r>
            <a:r>
              <a:rPr lang="en-US" sz="1400" dirty="0">
                <a:latin typeface="Arial" panose="020B0604020202020204" pitchFamily="34" charset="0"/>
                <a:cs typeface="Arial" panose="020B0604020202020204" pitchFamily="34" charset="0"/>
              </a:rPr>
              <a:t> question from this section. You should spend 1 hour on this section and it is recommended that you spend 15 minutes reading the question and the unseen passage. </a:t>
            </a:r>
            <a:endParaRPr lang="en-US" sz="1400" dirty="0" smtClean="0">
              <a:latin typeface="Arial" panose="020B0604020202020204" pitchFamily="34" charset="0"/>
              <a:cs typeface="Arial" panose="020B0604020202020204" pitchFamily="34" charset="0"/>
            </a:endParaRPr>
          </a:p>
          <a:p>
            <a:endParaRPr lang="en-US" sz="1400" b="1" dirty="0">
              <a:latin typeface="Arial" panose="020B0604020202020204" pitchFamily="34" charset="0"/>
              <a:cs typeface="Arial" panose="020B0604020202020204" pitchFamily="34" charset="0"/>
            </a:endParaRPr>
          </a:p>
          <a:p>
            <a:r>
              <a:rPr lang="en-US" sz="1400" b="1" dirty="0" smtClean="0">
                <a:latin typeface="Arial" panose="020B0604020202020204" pitchFamily="34" charset="0"/>
                <a:cs typeface="Arial" panose="020B0604020202020204" pitchFamily="34" charset="0"/>
              </a:rPr>
              <a:t>7 </a:t>
            </a:r>
            <a:r>
              <a:rPr lang="en-US" sz="1400" b="1" dirty="0">
                <a:latin typeface="Arial" panose="020B0604020202020204" pitchFamily="34" charset="0"/>
                <a:cs typeface="Arial" panose="020B0604020202020204" pitchFamily="34" charset="0"/>
              </a:rPr>
              <a:t>F Scott Fitzgerald: The Great Gatsby </a:t>
            </a:r>
            <a:endParaRPr lang="en-US" sz="1400" b="1" dirty="0" smtClean="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smtClean="0">
                <a:solidFill>
                  <a:srgbClr val="FFC000"/>
                </a:solidFill>
                <a:latin typeface="Arial" panose="020B0604020202020204" pitchFamily="34" charset="0"/>
                <a:cs typeface="Arial" panose="020B0604020202020204" pitchFamily="34" charset="0"/>
              </a:rPr>
              <a:t>Discuss</a:t>
            </a:r>
            <a:r>
              <a:rPr lang="en-US" sz="1400" dirty="0" smtClean="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ways in which Fitzgerald </a:t>
            </a:r>
            <a:r>
              <a:rPr lang="en-US" sz="1400" dirty="0">
                <a:solidFill>
                  <a:srgbClr val="FFC000"/>
                </a:solidFill>
                <a:latin typeface="Arial" panose="020B0604020202020204" pitchFamily="34" charset="0"/>
                <a:cs typeface="Arial" panose="020B0604020202020204" pitchFamily="34" charset="0"/>
              </a:rPr>
              <a:t>presents</a:t>
            </a:r>
            <a:r>
              <a:rPr lang="en-US" sz="1400" dirty="0">
                <a:latin typeface="Arial" panose="020B0604020202020204" pitchFamily="34" charset="0"/>
                <a:cs typeface="Arial" panose="020B0604020202020204" pitchFamily="34" charset="0"/>
              </a:rPr>
              <a:t> the rewards and disappointments of pleasure-seeking in The Great Gatsby. </a:t>
            </a:r>
            <a:endParaRPr lang="en-US" sz="1400" dirty="0" smtClean="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smtClean="0">
                <a:solidFill>
                  <a:srgbClr val="FFC000"/>
                </a:solidFill>
                <a:latin typeface="Arial" panose="020B0604020202020204" pitchFamily="34" charset="0"/>
                <a:cs typeface="Arial" panose="020B0604020202020204" pitchFamily="34" charset="0"/>
              </a:rPr>
              <a:t>In </a:t>
            </a:r>
            <a:r>
              <a:rPr lang="en-US" sz="1400" dirty="0">
                <a:solidFill>
                  <a:srgbClr val="FFC000"/>
                </a:solidFill>
                <a:latin typeface="Arial" panose="020B0604020202020204" pitchFamily="34" charset="0"/>
                <a:cs typeface="Arial" panose="020B0604020202020204" pitchFamily="34" charset="0"/>
              </a:rPr>
              <a:t>your answer you should make connections and comparisons with the following passage, in which </a:t>
            </a:r>
            <a:r>
              <a:rPr lang="en-US" sz="1400" dirty="0">
                <a:latin typeface="Arial" panose="020B0604020202020204" pitchFamily="34" charset="0"/>
                <a:cs typeface="Arial" panose="020B0604020202020204" pitchFamily="34" charset="0"/>
              </a:rPr>
              <a:t>a New York lady’s lifestyle is described. </a:t>
            </a:r>
            <a:r>
              <a:rPr lang="en-US" sz="1400" dirty="0" smtClean="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30]</a:t>
            </a:r>
            <a:endParaRPr lang="en-GB" sz="1400" b="1" dirty="0" smtClean="0">
              <a:latin typeface="Arial" panose="020B0604020202020204" pitchFamily="34" charset="0"/>
              <a:cs typeface="Arial" panose="020B0604020202020204" pitchFamily="34" charset="0"/>
            </a:endParaRPr>
          </a:p>
          <a:p>
            <a:endParaRPr lang="en-GB" sz="1400" b="1"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  The extract is available on the next slide.*</a:t>
            </a:r>
            <a:r>
              <a:rPr lang="en-GB" sz="1400" b="1" dirty="0" smtClean="0">
                <a:latin typeface="Arial" panose="020B0604020202020204" pitchFamily="34" charset="0"/>
                <a:cs typeface="Arial" panose="020B0604020202020204" pitchFamily="34" charset="0"/>
              </a:rPr>
              <a:t>						</a:t>
            </a:r>
            <a:endParaRPr lang="en-GB" sz="1400" b="1" dirty="0">
              <a:latin typeface="Arial" panose="020B0604020202020204" pitchFamily="34" charset="0"/>
              <a:cs typeface="Arial" panose="020B0604020202020204" pitchFamily="34" charset="0"/>
            </a:endParaRPr>
          </a:p>
        </p:txBody>
      </p:sp>
      <p:sp>
        <p:nvSpPr>
          <p:cNvPr id="15" name="Rounded Rectangle 14"/>
          <p:cNvSpPr/>
          <p:nvPr/>
        </p:nvSpPr>
        <p:spPr>
          <a:xfrm>
            <a:off x="6114340" y="242600"/>
            <a:ext cx="2776207" cy="13349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There is one question on the </a:t>
            </a:r>
            <a:r>
              <a:rPr lang="en-GB" sz="1000" dirty="0" smtClean="0">
                <a:latin typeface="Arial" panose="020B0604020202020204" pitchFamily="34" charset="0"/>
                <a:cs typeface="Arial" panose="020B0604020202020204" pitchFamily="34" charset="0"/>
              </a:rPr>
              <a:t>set </a:t>
            </a:r>
            <a:r>
              <a:rPr lang="en-GB" sz="1000" dirty="0">
                <a:latin typeface="Arial" panose="020B0604020202020204" pitchFamily="34" charset="0"/>
                <a:cs typeface="Arial" panose="020B0604020202020204" pitchFamily="34" charset="0"/>
              </a:rPr>
              <a:t>text </a:t>
            </a:r>
            <a:r>
              <a:rPr lang="en-GB" sz="1000" dirty="0" smtClean="0">
                <a:latin typeface="Arial" panose="020B0604020202020204" pitchFamily="34" charset="0"/>
                <a:cs typeface="Arial" panose="020B0604020202020204" pitchFamily="34" charset="0"/>
              </a:rPr>
              <a:t>studied, with students making </a:t>
            </a:r>
            <a:r>
              <a:rPr lang="en-GB" sz="1000" dirty="0">
                <a:latin typeface="Arial" panose="020B0604020202020204" pitchFamily="34" charset="0"/>
                <a:cs typeface="Arial" panose="020B0604020202020204" pitchFamily="34" charset="0"/>
              </a:rPr>
              <a:t>connections with a thematically linked unseen prose extract. </a:t>
            </a:r>
          </a:p>
          <a:p>
            <a:r>
              <a:rPr lang="en-GB" sz="1000" dirty="0" smtClean="0">
                <a:latin typeface="Arial" panose="020B0604020202020204" pitchFamily="34" charset="0"/>
                <a:cs typeface="Arial" panose="020B0604020202020204" pitchFamily="34" charset="0"/>
              </a:rPr>
              <a:t>Students have 1 hour and 45 minutes for this paper and should spend 1 hour on this question.  We suggest that students spend 15 minutes reading and annotating the unseen extract.</a:t>
            </a:r>
            <a:endParaRPr lang="en-GB" sz="1000" dirty="0">
              <a:latin typeface="Arial" panose="020B0604020202020204" pitchFamily="34" charset="0"/>
              <a:cs typeface="Arial" panose="020B0604020202020204" pitchFamily="34" charset="0"/>
            </a:endParaRPr>
          </a:p>
        </p:txBody>
      </p:sp>
      <p:sp>
        <p:nvSpPr>
          <p:cNvPr id="19" name="Rounded Rectangle 18"/>
          <p:cNvSpPr/>
          <p:nvPr/>
        </p:nvSpPr>
        <p:spPr>
          <a:xfrm>
            <a:off x="5460646" y="4449523"/>
            <a:ext cx="2016224" cy="127845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Assessment Objective weightings for this question: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AO1: 30</a:t>
            </a:r>
            <a:r>
              <a:rPr lang="en-GB" sz="1000" dirty="0">
                <a:latin typeface="Arial" panose="020B0604020202020204" pitchFamily="34" charset="0"/>
                <a:cs typeface="Arial" panose="020B0604020202020204" pitchFamily="34" charset="0"/>
              </a:rPr>
              <a:t>%</a:t>
            </a:r>
          </a:p>
          <a:p>
            <a:r>
              <a:rPr lang="en-GB" sz="1000" dirty="0" smtClean="0">
                <a:latin typeface="Arial" panose="020B0604020202020204" pitchFamily="34" charset="0"/>
                <a:cs typeface="Arial" panose="020B0604020202020204" pitchFamily="34" charset="0"/>
              </a:rPr>
              <a:t>AO3: </a:t>
            </a:r>
            <a:r>
              <a:rPr lang="en-GB" sz="1000" dirty="0">
                <a:latin typeface="Arial" panose="020B0604020202020204" pitchFamily="34" charset="0"/>
                <a:cs typeface="Arial" panose="020B0604020202020204" pitchFamily="34" charset="0"/>
              </a:rPr>
              <a:t>30%</a:t>
            </a:r>
          </a:p>
          <a:p>
            <a:r>
              <a:rPr lang="en-GB" sz="1000" dirty="0" smtClean="0">
                <a:latin typeface="Arial" panose="020B0604020202020204" pitchFamily="34" charset="0"/>
                <a:cs typeface="Arial" panose="020B0604020202020204" pitchFamily="34" charset="0"/>
              </a:rPr>
              <a:t>AO2: </a:t>
            </a:r>
            <a:r>
              <a:rPr lang="en-GB" sz="1000" dirty="0">
                <a:latin typeface="Arial" panose="020B0604020202020204" pitchFamily="34" charset="0"/>
                <a:cs typeface="Arial" panose="020B0604020202020204" pitchFamily="34" charset="0"/>
              </a:rPr>
              <a:t>20%</a:t>
            </a:r>
          </a:p>
          <a:p>
            <a:r>
              <a:rPr lang="en-GB" sz="1000" dirty="0" smtClean="0">
                <a:latin typeface="Arial" panose="020B0604020202020204" pitchFamily="34" charset="0"/>
                <a:cs typeface="Arial" panose="020B0604020202020204" pitchFamily="34" charset="0"/>
              </a:rPr>
              <a:t>AO4: 20</a:t>
            </a:r>
            <a:r>
              <a:rPr lang="en-GB" sz="1000" dirty="0">
                <a:latin typeface="Arial" panose="020B0604020202020204" pitchFamily="34" charset="0"/>
                <a:cs typeface="Arial" panose="020B0604020202020204" pitchFamily="34" charset="0"/>
              </a:rPr>
              <a:t>%</a:t>
            </a:r>
          </a:p>
        </p:txBody>
      </p:sp>
      <p:cxnSp>
        <p:nvCxnSpPr>
          <p:cNvPr id="22" name="Straight Arrow Connector 21"/>
          <p:cNvCxnSpPr/>
          <p:nvPr/>
        </p:nvCxnSpPr>
        <p:spPr>
          <a:xfrm flipV="1">
            <a:off x="7392564" y="4002753"/>
            <a:ext cx="542129" cy="5178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54" name="Rounded Rectangle 53"/>
          <p:cNvSpPr/>
          <p:nvPr/>
        </p:nvSpPr>
        <p:spPr>
          <a:xfrm>
            <a:off x="914821" y="4520563"/>
            <a:ext cx="2016224" cy="61761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part of the question is static and will remain similar from series to series.</a:t>
            </a:r>
            <a:endParaRPr lang="en-GB" sz="1000" dirty="0">
              <a:latin typeface="Arial" panose="020B0604020202020204" pitchFamily="34" charset="0"/>
              <a:cs typeface="Arial" panose="020B0604020202020204" pitchFamily="34" charset="0"/>
            </a:endParaRPr>
          </a:p>
        </p:txBody>
      </p:sp>
      <p:cxnSp>
        <p:nvCxnSpPr>
          <p:cNvPr id="63" name="Straight Arrow Connector 62"/>
          <p:cNvCxnSpPr>
            <a:stCxn id="54" idx="0"/>
          </p:cNvCxnSpPr>
          <p:nvPr/>
        </p:nvCxnSpPr>
        <p:spPr>
          <a:xfrm flipH="1" flipV="1">
            <a:off x="1906804" y="3429001"/>
            <a:ext cx="16129" cy="10915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68" name="Rounded Rectangle 67"/>
          <p:cNvSpPr/>
          <p:nvPr/>
        </p:nvSpPr>
        <p:spPr>
          <a:xfrm>
            <a:off x="3660359" y="4231922"/>
            <a:ext cx="2747142" cy="81651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focus of the unseen extract is variable and drawn from the wider topic area at A level, and will change from series to series, but there will always be a thematic link to </a:t>
            </a:r>
            <a:r>
              <a:rPr lang="en-GB" sz="1000" dirty="0" smtClean="0">
                <a:latin typeface="Arial" panose="020B0604020202020204" pitchFamily="34" charset="0"/>
                <a:cs typeface="Arial" panose="020B0604020202020204" pitchFamily="34" charset="0"/>
              </a:rPr>
              <a:t>the set </a:t>
            </a:r>
            <a:r>
              <a:rPr lang="en-GB" sz="1000" dirty="0" smtClean="0">
                <a:latin typeface="Arial" panose="020B0604020202020204" pitchFamily="34" charset="0"/>
                <a:cs typeface="Arial" panose="020B0604020202020204" pitchFamily="34" charset="0"/>
              </a:rPr>
              <a:t>text.</a:t>
            </a:r>
            <a:endParaRPr lang="en-GB" sz="1000" dirty="0">
              <a:latin typeface="Arial" panose="020B0604020202020204" pitchFamily="34" charset="0"/>
              <a:cs typeface="Arial" panose="020B0604020202020204" pitchFamily="34" charset="0"/>
            </a:endParaRPr>
          </a:p>
        </p:txBody>
      </p:sp>
      <p:cxnSp>
        <p:nvCxnSpPr>
          <p:cNvPr id="69" name="Straight Arrow Connector 68"/>
          <p:cNvCxnSpPr/>
          <p:nvPr/>
        </p:nvCxnSpPr>
        <p:spPr>
          <a:xfrm flipH="1" flipV="1">
            <a:off x="3851920" y="3755932"/>
            <a:ext cx="1106586" cy="4626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8" name="Rounded Rectangle 77"/>
          <p:cNvSpPr/>
          <p:nvPr/>
        </p:nvSpPr>
        <p:spPr>
          <a:xfrm>
            <a:off x="6114340" y="2075422"/>
            <a:ext cx="2707819" cy="60907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command words will vary and might include present, discuss, explore.</a:t>
            </a:r>
            <a:endParaRPr lang="en-GB" sz="1000" dirty="0">
              <a:latin typeface="Arial" panose="020B0604020202020204" pitchFamily="34" charset="0"/>
              <a:cs typeface="Arial" panose="020B0604020202020204" pitchFamily="34" charset="0"/>
            </a:endParaRPr>
          </a:p>
        </p:txBody>
      </p:sp>
      <p:cxnSp>
        <p:nvCxnSpPr>
          <p:cNvPr id="79" name="Straight Arrow Connector 78"/>
          <p:cNvCxnSpPr/>
          <p:nvPr/>
        </p:nvCxnSpPr>
        <p:spPr>
          <a:xfrm flipH="1">
            <a:off x="4863900" y="886170"/>
            <a:ext cx="1233198" cy="7426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a:off x="5209282" y="2379958"/>
            <a:ext cx="905058" cy="35731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6114340" y="2059583"/>
            <a:ext cx="2725061" cy="6249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theme or character(s) targeted in the question is variable and will change from series to series.</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p:nvPr/>
        </p:nvCxnSpPr>
        <p:spPr>
          <a:xfrm flipH="1">
            <a:off x="3635896" y="2379958"/>
            <a:ext cx="2486400" cy="30453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331640" y="2379957"/>
            <a:ext cx="4782700" cy="30453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0" idx="1"/>
          </p:cNvCxnSpPr>
          <p:nvPr/>
        </p:nvCxnSpPr>
        <p:spPr>
          <a:xfrm flipH="1">
            <a:off x="2645988" y="2372039"/>
            <a:ext cx="3468352" cy="55449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68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subTnLst>
                                    <p:set>
                                      <p:cBhvr override="childStyle">
                                        <p:cTn dur="1" fill="hold" display="0" masterRel="nextClick" afterEffect="1"/>
                                        <p:tgtEl>
                                          <p:spTgt spid="7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subTnLst>
                                    <p:set>
                                      <p:cBhvr override="childStyle">
                                        <p:cTn dur="1" fill="hold" display="0" masterRel="nextClick" afterEffect="1"/>
                                        <p:tgtEl>
                                          <p:spTgt spid="78"/>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0"/>
                                        </p:tgtEl>
                                        <p:attrNameLst>
                                          <p:attrName>style.visibility</p:attrName>
                                        </p:attrNameLst>
                                      </p:cBhvr>
                                      <p:to>
                                        <p:strVal val="visible"/>
                                      </p:to>
                                    </p:set>
                                    <p:animEffect transition="in" filter="fade">
                                      <p:cBhvr>
                                        <p:cTn id="26" dur="500"/>
                                        <p:tgtEl>
                                          <p:spTgt spid="90"/>
                                        </p:tgtEl>
                                      </p:cBhvr>
                                    </p:animEffect>
                                  </p:childTnLst>
                                  <p:subTnLst>
                                    <p:set>
                                      <p:cBhvr override="childStyle">
                                        <p:cTn dur="1" fill="hold" display="0" masterRel="nextClick" afterEffect="1"/>
                                        <p:tgtEl>
                                          <p:spTgt spid="90"/>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fade">
                                      <p:cBhvr>
                                        <p:cTn id="29" dur="500"/>
                                        <p:tgtEl>
                                          <p:spTgt spid="81"/>
                                        </p:tgtEl>
                                      </p:cBhvr>
                                    </p:animEffect>
                                  </p:childTnLst>
                                  <p:subTnLst>
                                    <p:set>
                                      <p:cBhvr override="childStyle">
                                        <p:cTn dur="1" fill="hold" display="0" masterRel="nextClick" afterEffect="1"/>
                                        <p:tgtEl>
                                          <p:spTgt spid="81"/>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subTnLst>
                                    <p:set>
                                      <p:cBhvr override="childStyle">
                                        <p:cTn dur="1" fill="hold" display="0" masterRel="nextClick" afterEffect="1"/>
                                        <p:tgtEl>
                                          <p:spTgt spid="68"/>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subTnLst>
                                    <p:set>
                                      <p:cBhvr override="childStyle">
                                        <p:cTn dur="1" fill="hold" display="0" masterRel="nextClick" afterEffect="1"/>
                                        <p:tgtEl>
                                          <p:spTgt spid="69"/>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5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46" presetID="10" presetClass="entr" presetSubtype="0" fill="hold"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54" grpId="0" animBg="1"/>
      <p:bldP spid="68" grpId="0" animBg="1"/>
      <p:bldP spid="78" grpId="0" animBg="1"/>
      <p:bldP spid="9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83568" y="849878"/>
            <a:ext cx="7893876" cy="353943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Tuesday. Joe came barging into my room this morning at practically nine o’clock. Couldn’t have been more furious. Started to fight, but too dead. Know he said he wouldn’t be home to dinner. Absolutely cold all day; couldn’t move. Last night couldn’t have been more perfect. Ollie and I dined at </a:t>
            </a:r>
            <a:r>
              <a:rPr lang="en-US" sz="1400" dirty="0" err="1">
                <a:latin typeface="Arial" panose="020B0604020202020204" pitchFamily="34" charset="0"/>
                <a:cs typeface="Arial" panose="020B0604020202020204" pitchFamily="34" charset="0"/>
              </a:rPr>
              <a:t>ThirtyEight</a:t>
            </a:r>
            <a:r>
              <a:rPr lang="en-US" sz="1400" dirty="0">
                <a:latin typeface="Arial" panose="020B0604020202020204" pitchFamily="34" charset="0"/>
                <a:cs typeface="Arial" panose="020B0604020202020204" pitchFamily="34" charset="0"/>
              </a:rPr>
              <a:t> East, absolutely poisonous food, and not one living soul that you’d be seen dead with, and “Run like a Rabbit”¹ was the world’s worst. Took Ollie up to the </a:t>
            </a:r>
            <a:r>
              <a:rPr lang="en-US" sz="1400" dirty="0" err="1">
                <a:latin typeface="Arial" panose="020B0604020202020204" pitchFamily="34" charset="0"/>
                <a:cs typeface="Arial" panose="020B0604020202020204" pitchFamily="34" charset="0"/>
              </a:rPr>
              <a:t>Barlows</a:t>
            </a:r>
            <a:r>
              <a:rPr lang="en-US" sz="1400" dirty="0">
                <a:latin typeface="Arial" panose="020B0604020202020204" pitchFamily="34" charset="0"/>
                <a:cs typeface="Arial" panose="020B0604020202020204" pitchFamily="34" charset="0"/>
              </a:rPr>
              <a:t>’ party and it couldn’t have been more attractive – couldn’t have been more people absolutely stinking. They had those Hungarians in green coats, and </a:t>
            </a:r>
            <a:r>
              <a:rPr lang="en-US" sz="1400" dirty="0" err="1">
                <a:latin typeface="Arial" panose="020B0604020202020204" pitchFamily="34" charset="0"/>
                <a:cs typeface="Arial" panose="020B0604020202020204" pitchFamily="34" charset="0"/>
              </a:rPr>
              <a:t>Stewie</a:t>
            </a:r>
            <a:r>
              <a:rPr lang="en-US" sz="1400" dirty="0">
                <a:latin typeface="Arial" panose="020B0604020202020204" pitchFamily="34" charset="0"/>
                <a:cs typeface="Arial" panose="020B0604020202020204" pitchFamily="34" charset="0"/>
              </a:rPr>
              <a:t> Hunter was leading them with a fork – everybody simply died. He had yards of green toilet paper hung around his neck like a lei²; he couldn’t have been in better form. Met a really new number³, very tall, too </a:t>
            </a:r>
            <a:r>
              <a:rPr lang="en-US" sz="1400" dirty="0" err="1">
                <a:latin typeface="Arial" panose="020B0604020202020204" pitchFamily="34" charset="0"/>
                <a:cs typeface="Arial" panose="020B0604020202020204" pitchFamily="34" charset="0"/>
              </a:rPr>
              <a:t>marvellous</a:t>
            </a:r>
            <a:r>
              <a:rPr lang="en-US" sz="1400" dirty="0">
                <a:latin typeface="Arial" panose="020B0604020202020204" pitchFamily="34" charset="0"/>
                <a:cs typeface="Arial" panose="020B0604020202020204" pitchFamily="34" charset="0"/>
              </a:rPr>
              <a:t>, and one of those people that you can really talk to them. I told him sometimes I get so nauseated I could </a:t>
            </a:r>
            <a:r>
              <a:rPr lang="en-US" sz="1400" dirty="0" smtClean="0">
                <a:latin typeface="Arial" panose="020B0604020202020204" pitchFamily="34" charset="0"/>
                <a:cs typeface="Arial" panose="020B0604020202020204" pitchFamily="34" charset="0"/>
              </a:rPr>
              <a:t>yip</a:t>
            </a:r>
            <a:r>
              <a:rPr lang="en-US" sz="900" dirty="0" smtClean="0">
                <a:latin typeface="Arial" panose="020B0604020202020204" pitchFamily="34" charset="0"/>
                <a:cs typeface="Arial" panose="020B0604020202020204" pitchFamily="34" charset="0"/>
              </a:rPr>
              <a:t>4</a:t>
            </a:r>
            <a:r>
              <a:rPr lang="en-US" sz="1400" dirty="0" smtClean="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and I felt I absolutely had to do something like write or paint. He said why didn’t I write or paint. Came home alone; Ollie passed out stiff. Called up the new number three times today to get him to come to dinner and go with me to the opening of “Never Say Good Morning”¹, but first he was out and then he was all tied up with his mother. Finally got Ollie Martin. Tried to read a book, but couldn’t sit still. Can’t decide whether to wear the red lace or the pink with the feathers. Feel too exhausted, but what can you do?</a:t>
            </a:r>
            <a:endParaRPr lang="en-GB" sz="1400" dirty="0">
              <a:latin typeface="Arial" panose="020B0604020202020204" pitchFamily="34" charset="0"/>
              <a:cs typeface="Arial" panose="020B0604020202020204" pitchFamily="34" charset="0"/>
            </a:endParaRPr>
          </a:p>
        </p:txBody>
      </p:sp>
      <p:sp>
        <p:nvSpPr>
          <p:cNvPr id="9" name="TextBox 8"/>
          <p:cNvSpPr txBox="1"/>
          <p:nvPr/>
        </p:nvSpPr>
        <p:spPr>
          <a:xfrm>
            <a:off x="683568" y="337766"/>
            <a:ext cx="7776864" cy="307777"/>
          </a:xfrm>
          <a:prstGeom prst="rect">
            <a:avLst/>
          </a:prstGeom>
          <a:noFill/>
        </p:spPr>
        <p:txBody>
          <a:bodyPr wrap="square" rtlCol="0">
            <a:spAutoFit/>
          </a:bodyPr>
          <a:lstStyle/>
          <a:p>
            <a:r>
              <a:rPr lang="en-GB" sz="1400" b="1" dirty="0" smtClean="0">
                <a:latin typeface="Arial" panose="020B0604020202020204" pitchFamily="34" charset="0"/>
                <a:cs typeface="Arial" panose="020B0604020202020204" pitchFamily="34" charset="0"/>
              </a:rPr>
              <a:t>Extract from Dorothy Parker: </a:t>
            </a:r>
            <a:r>
              <a:rPr lang="en-GB" sz="1400" b="1" i="1" dirty="0" smtClean="0">
                <a:latin typeface="Arial" panose="020B0604020202020204" pitchFamily="34" charset="0"/>
                <a:cs typeface="Arial" panose="020B0604020202020204" pitchFamily="34" charset="0"/>
              </a:rPr>
              <a:t>The Diary of a New York Lady (1933)</a:t>
            </a:r>
            <a:endParaRPr lang="en-GB" sz="1400" b="1" i="1" dirty="0">
              <a:latin typeface="Arial" panose="020B0604020202020204" pitchFamily="34" charset="0"/>
              <a:cs typeface="Arial" panose="020B0604020202020204" pitchFamily="34" charset="0"/>
            </a:endParaRPr>
          </a:p>
        </p:txBody>
      </p:sp>
      <p:sp>
        <p:nvSpPr>
          <p:cNvPr id="11" name="Rounded Rectangle 10"/>
          <p:cNvSpPr/>
          <p:nvPr/>
        </p:nvSpPr>
        <p:spPr>
          <a:xfrm>
            <a:off x="5040392" y="4389308"/>
            <a:ext cx="3570333" cy="14159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extracts set in this section will vary but will usually be around half a side in length. The unseen extract will always come from the wider topic area set at A level (</a:t>
            </a:r>
            <a:r>
              <a:rPr lang="en-GB" sz="1000" dirty="0" err="1" smtClean="0">
                <a:latin typeface="Arial" panose="020B0604020202020204" pitchFamily="34" charset="0"/>
                <a:cs typeface="Arial" panose="020B0604020202020204" pitchFamily="34" charset="0"/>
              </a:rPr>
              <a:t>eg</a:t>
            </a:r>
            <a:r>
              <a:rPr lang="en-GB" sz="1000" dirty="0" smtClean="0">
                <a:latin typeface="Arial" panose="020B0604020202020204" pitchFamily="34" charset="0"/>
                <a:cs typeface="Arial" panose="020B0604020202020204" pitchFamily="34" charset="0"/>
              </a:rPr>
              <a:t>. The Great Gatsby unseen may be paired with an unseen American extract published between 1880 and 1940) and the question will make a thematic link to the set text.  </a:t>
            </a:r>
            <a:endParaRPr lang="en-GB" sz="1000" dirty="0">
              <a:latin typeface="Arial" panose="020B0604020202020204" pitchFamily="34" charset="0"/>
              <a:cs typeface="Arial" panose="020B0604020202020204" pitchFamily="34" charset="0"/>
            </a:endParaRPr>
          </a:p>
        </p:txBody>
      </p:sp>
      <p:sp>
        <p:nvSpPr>
          <p:cNvPr id="12" name="TextBox 11"/>
          <p:cNvSpPr txBox="1"/>
          <p:nvPr/>
        </p:nvSpPr>
        <p:spPr>
          <a:xfrm>
            <a:off x="539552" y="4509120"/>
            <a:ext cx="2520280" cy="1015663"/>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 “Run like a Rabbit”; “Never Say Good Morning”: names of Broadway shows </a:t>
            </a:r>
            <a:endParaRPr lang="en-US" sz="1000" dirty="0" smtClean="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2 </a:t>
            </a:r>
            <a:r>
              <a:rPr lang="en-US" sz="1000" dirty="0">
                <a:latin typeface="Arial" panose="020B0604020202020204" pitchFamily="34" charset="0"/>
                <a:cs typeface="Arial" panose="020B0604020202020204" pitchFamily="34" charset="0"/>
              </a:rPr>
              <a:t>lei: a garland of flowers </a:t>
            </a:r>
            <a:endParaRPr lang="en-US" sz="1000" dirty="0" smtClean="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3 </a:t>
            </a:r>
            <a:r>
              <a:rPr lang="en-US" sz="1000" dirty="0">
                <a:latin typeface="Arial" panose="020B0604020202020204" pitchFamily="34" charset="0"/>
                <a:cs typeface="Arial" panose="020B0604020202020204" pitchFamily="34" charset="0"/>
              </a:rPr>
              <a:t>a really new number: a new young man on the social scene </a:t>
            </a:r>
            <a:endParaRPr lang="en-US" sz="1000" dirty="0" smtClean="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4 </a:t>
            </a:r>
            <a:r>
              <a:rPr lang="en-US" sz="1000" dirty="0">
                <a:latin typeface="Arial" panose="020B0604020202020204" pitchFamily="34" charset="0"/>
                <a:cs typeface="Arial" panose="020B0604020202020204" pitchFamily="34" charset="0"/>
              </a:rPr>
              <a:t>yip: retch</a:t>
            </a:r>
            <a:endParaRPr lang="en-GB" sz="1000" dirty="0">
              <a:latin typeface="Arial" panose="020B0604020202020204" pitchFamily="34" charset="0"/>
              <a:cs typeface="Arial" panose="020B0604020202020204" pitchFamily="34" charset="0"/>
            </a:endParaRPr>
          </a:p>
        </p:txBody>
      </p:sp>
      <p:sp>
        <p:nvSpPr>
          <p:cNvPr id="13" name="Rounded Rectangle 12"/>
          <p:cNvSpPr/>
          <p:nvPr/>
        </p:nvSpPr>
        <p:spPr>
          <a:xfrm>
            <a:off x="3995936" y="4653137"/>
            <a:ext cx="1152128" cy="8716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 glossary will be provided to explain any difficult words or phrases</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V="1">
            <a:off x="6501182" y="4077072"/>
            <a:ext cx="0" cy="31223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059832" y="4955986"/>
            <a:ext cx="936104" cy="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092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384</TotalTime>
  <Words>1094</Words>
  <Application>Microsoft Office PowerPoint</Application>
  <PresentationFormat>On-screen Show (4:3)</PresentationFormat>
  <Paragraphs>85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1_Custom Design</vt:lpstr>
      <vt:lpstr>PowerPoint Presentation</vt:lpstr>
      <vt:lpstr>Guidance</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English Literature H07202 interactive SAM</dc:title>
  <dc:creator>OCR</dc:creator>
  <cp:keywords>English, Literature, Drama, Prose</cp:keywords>
  <cp:lastModifiedBy>Edward Stokes</cp:lastModifiedBy>
  <cp:revision>34</cp:revision>
  <dcterms:created xsi:type="dcterms:W3CDTF">2015-10-07T12:54:48Z</dcterms:created>
  <dcterms:modified xsi:type="dcterms:W3CDTF">2016-05-31T14:33:36Z</dcterms:modified>
</cp:coreProperties>
</file>